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Roboto Medium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iQQ8BuObNTU9bfmleJcsOWuBzf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3a19dab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83a19dabc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3a19dab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83a19dabcb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a3c9035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8a3c9035d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242ebb4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7242ebb4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d2bc5f4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7d2bc5f47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3a19dabc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83a19dabcb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d2bc5f4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Переходим на опросник</a:t>
            </a:r>
            <a:endParaRPr/>
          </a:p>
        </p:txBody>
      </p:sp>
      <p:sp>
        <p:nvSpPr>
          <p:cNvPr id="120" name="Google Shape;120;g7d2bc5f47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16_Только заголовок_1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225"/>
            <a:ext cx="12192000" cy="68580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p12"/>
          <p:cNvSpPr txBox="1"/>
          <p:nvPr>
            <p:ph type="title"/>
          </p:nvPr>
        </p:nvSpPr>
        <p:spPr>
          <a:xfrm>
            <a:off x="690847" y="3704734"/>
            <a:ext cx="99180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" type="body"/>
          </p:nvPr>
        </p:nvSpPr>
        <p:spPr>
          <a:xfrm>
            <a:off x="690847" y="5714495"/>
            <a:ext cx="9918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Заголовок и текст">
  <p:cSld name="18_Только заголовок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idx="1" type="body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1" name="Google Shape;51;p21"/>
          <p:cNvSpPr txBox="1"/>
          <p:nvPr>
            <p:ph idx="2" type="body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21"/>
          <p:cNvSpPr txBox="1"/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" name="Google Shape;5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екст + Схема">
  <p:cSld name="10_Только заголовок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57" name="Google Shape;5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Заголовок + Текст/Код на цветном фоне">
  <p:cSld name="16_Только заголовок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23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1" name="Google Shape;6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екст + фото на фоне">
  <p:cSld name="16_Только заголовок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/>
          <p:nvPr/>
        </p:nvSpPr>
        <p:spPr>
          <a:xfrm>
            <a:off x="0" y="225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24"/>
          <p:cNvSpPr txBox="1"/>
          <p:nvPr>
            <p:ph type="title"/>
          </p:nvPr>
        </p:nvSpPr>
        <p:spPr>
          <a:xfrm>
            <a:off x="690850" y="460075"/>
            <a:ext cx="8232600" cy="5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  <a:defRPr b="0" i="0" sz="4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" name="Google Shape;6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олько заголовок">
  <p:cSld name="17_Только заголовок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8" name="Google Shape;6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Заголовок + 2 Блока текста">
  <p:cSld name="3_Только заголовок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6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26"/>
          <p:cNvSpPr txBox="1"/>
          <p:nvPr>
            <p:ph idx="1" type="body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3" name="Google Shape;73;p26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26"/>
          <p:cNvSpPr txBox="1"/>
          <p:nvPr>
            <p:ph idx="2" type="body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75" name="Google Shape;7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2 блока с текстом">
  <p:cSld name="5_Только заголов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27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9" name="Google Shape;79;p27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80" name="Google Shape;8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Заголовок + Текст + 2 Картинки">
  <p:cSld name="1_Только заголовок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4" name="Google Shape;84;p28"/>
          <p:cNvSpPr txBox="1"/>
          <p:nvPr/>
        </p:nvSpPr>
        <p:spPr>
          <a:xfrm flipH="1" rot="10800000">
            <a:off x="6093700" y="-11100"/>
            <a:ext cx="6109500" cy="3440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8"/>
          <p:cNvSpPr txBox="1"/>
          <p:nvPr/>
        </p:nvSpPr>
        <p:spPr>
          <a:xfrm flipH="1" rot="10800000">
            <a:off x="6093700" y="3428850"/>
            <a:ext cx="6109500" cy="3460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9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Только заголовок">
  <p:cSld name="15_Только заголовок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 txBox="1"/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0"/>
          <p:cNvSpPr txBox="1"/>
          <p:nvPr>
            <p:ph idx="1" type="body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3" name="Google Shape;93;p30"/>
          <p:cNvSpPr/>
          <p:nvPr/>
        </p:nvSpPr>
        <p:spPr>
          <a:xfrm>
            <a:off x="4233300" y="0"/>
            <a:ext cx="79587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екст + фото на фоне">
  <p:cSld name="16_Только заголовок_1_1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225"/>
            <a:ext cx="12192000" cy="68580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3"/>
          <p:cNvSpPr txBox="1"/>
          <p:nvPr>
            <p:ph type="title"/>
          </p:nvPr>
        </p:nvSpPr>
        <p:spPr>
          <a:xfrm>
            <a:off x="690850" y="460075"/>
            <a:ext cx="8232600" cy="5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  <a:defRPr b="0" i="0" sz="4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Только заголовок">
  <p:cSld name="14_Только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1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31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98" name="Google Shape;9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екст + Картинка">
  <p:cSld name="12_Только заголовок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32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102" name="Google Shape;10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одержание: заголовок + список">
  <p:cSld name="4_Только заголовок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18" name="Google Shape;1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Заголовок + 3 Блока текста">
  <p:cSld name="11_Только заголовок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;p15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15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23;p1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15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27" name="Google Shape;2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екст + списки">
  <p:cSld name="19_Только заголовок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31" name="Google Shape;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Заголовок + Текст на цветном фоне">
  <p:cSld name="20_Только заголовок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1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36" name="Google Shape;3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Заголовок + Текст + Картинка">
  <p:cSld name="Только заголовок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" name="Google Shape;4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+ текст + таблица/схема">
  <p:cSld name="21_Только заголовок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44;p19"/>
          <p:cNvSpPr txBox="1"/>
          <p:nvPr>
            <p:ph idx="1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19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6" name="Google Shape;4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"/>
          <p:cNvPicPr preferRelativeResize="0"/>
          <p:nvPr/>
        </p:nvPicPr>
        <p:blipFill rotWithShape="1">
          <a:blip r:embed="rId3">
            <a:alphaModFix amt="20000"/>
          </a:blip>
          <a:srcRect b="3036" l="0" r="0" t="12588"/>
          <a:stretch/>
        </p:blipFill>
        <p:spPr>
          <a:xfrm>
            <a:off x="126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>
            <p:ph type="title"/>
          </p:nvPr>
        </p:nvSpPr>
        <p:spPr>
          <a:xfrm>
            <a:off x="690847" y="3704734"/>
            <a:ext cx="99180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ru-RU"/>
              <a:t>Стажировка тестировщиков</a:t>
            </a:r>
            <a:endParaRPr/>
          </a:p>
        </p:txBody>
      </p:sp>
      <p:sp>
        <p:nvSpPr>
          <p:cNvPr id="109" name="Google Shape;109;p1"/>
          <p:cNvSpPr txBox="1"/>
          <p:nvPr/>
        </p:nvSpPr>
        <p:spPr>
          <a:xfrm>
            <a:off x="6504494" y="809270"/>
            <a:ext cx="50241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Спринт</a:t>
            </a:r>
            <a:r>
              <a:rPr b="0" i="0" lang="ru-RU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 txBox="1"/>
          <p:nvPr>
            <p:ph idx="1" type="body"/>
          </p:nvPr>
        </p:nvSpPr>
        <p:spPr>
          <a:xfrm>
            <a:off x="690847" y="5714495"/>
            <a:ext cx="9918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/>
              <a:t>Первые самостоятельные задачи</a:t>
            </a:r>
            <a:endParaRPr/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250" y="657562"/>
            <a:ext cx="3822424" cy="6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3a19dabcb_0_3"/>
          <p:cNvSpPr txBox="1"/>
          <p:nvPr>
            <p:ph type="title"/>
          </p:nvPr>
        </p:nvSpPr>
        <p:spPr>
          <a:xfrm>
            <a:off x="690847" y="460070"/>
            <a:ext cx="10810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Что такое Mind map</a:t>
            </a:r>
            <a:r>
              <a:rPr lang="ru-RU"/>
              <a:t>?</a:t>
            </a:r>
            <a:endParaRPr/>
          </a:p>
        </p:txBody>
      </p:sp>
      <p:pic>
        <p:nvPicPr>
          <p:cNvPr id="203" name="Google Shape;203;g83a19dabc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63" y="1320225"/>
            <a:ext cx="10728475" cy="530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83a19dabcb_0_3"/>
          <p:cNvSpPr txBox="1"/>
          <p:nvPr/>
        </p:nvSpPr>
        <p:spPr>
          <a:xfrm>
            <a:off x="734225" y="6062825"/>
            <a:ext cx="1659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rgbClr val="D9D9D9"/>
                </a:solidFill>
              </a:rPr>
              <a:t>GeekBrains</a:t>
            </a:r>
            <a:endParaRPr b="1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/>
          <p:nvPr>
            <p:ph idx="1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ru-RU"/>
              <a:t>Изучение документации и построение ментальной карты продукта</a:t>
            </a:r>
            <a:endParaRPr/>
          </a:p>
        </p:txBody>
      </p:sp>
      <p:sp>
        <p:nvSpPr>
          <p:cNvPr id="210" name="Google Shape;210;p9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ru-RU"/>
              <a:t>Карта продукта</a:t>
            </a:r>
            <a:endParaRPr/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3712" y="463825"/>
            <a:ext cx="7690813" cy="571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3a19dabcb_0_22"/>
          <p:cNvSpPr txBox="1"/>
          <p:nvPr>
            <p:ph type="title"/>
          </p:nvPr>
        </p:nvSpPr>
        <p:spPr>
          <a:xfrm>
            <a:off x="623400" y="460070"/>
            <a:ext cx="10810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Метод желтого утенка 2.0 </a:t>
            </a:r>
            <a:endParaRPr/>
          </a:p>
        </p:txBody>
      </p:sp>
      <p:sp>
        <p:nvSpPr>
          <p:cNvPr id="217" name="Google Shape;217;g83a19dabcb_0_22"/>
          <p:cNvSpPr txBox="1"/>
          <p:nvPr/>
        </p:nvSpPr>
        <p:spPr>
          <a:xfrm>
            <a:off x="2132100" y="1671175"/>
            <a:ext cx="1464600" cy="17421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83a19dabcb_0_22"/>
          <p:cNvSpPr txBox="1"/>
          <p:nvPr/>
        </p:nvSpPr>
        <p:spPr>
          <a:xfrm>
            <a:off x="2171425" y="4163325"/>
            <a:ext cx="1610100" cy="17421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</a:t>
            </a:r>
            <a:r>
              <a:rPr b="0" i="0" lang="ru-RU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оманда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83a19dabcb_0_22"/>
          <p:cNvSpPr txBox="1"/>
          <p:nvPr/>
        </p:nvSpPr>
        <p:spPr>
          <a:xfrm>
            <a:off x="4692475" y="4171375"/>
            <a:ext cx="1718100" cy="17271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Наставник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g83a19dabcb_0_22"/>
          <p:cNvCxnSpPr>
            <a:stCxn id="217" idx="3"/>
            <a:endCxn id="221" idx="1"/>
          </p:cNvCxnSpPr>
          <p:nvPr/>
        </p:nvCxnSpPr>
        <p:spPr>
          <a:xfrm flipH="1" rot="10800000">
            <a:off x="3596700" y="2507125"/>
            <a:ext cx="3967200" cy="351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222" name="Google Shape;222;g83a19dabcb_0_22"/>
          <p:cNvCxnSpPr>
            <a:stCxn id="219" idx="3"/>
            <a:endCxn id="223" idx="1"/>
          </p:cNvCxnSpPr>
          <p:nvPr/>
        </p:nvCxnSpPr>
        <p:spPr>
          <a:xfrm>
            <a:off x="6410575" y="5034925"/>
            <a:ext cx="115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224" name="Google Shape;224;g83a19dabcb_0_22"/>
          <p:cNvCxnSpPr>
            <a:stCxn id="218" idx="3"/>
            <a:endCxn id="219" idx="1"/>
          </p:cNvCxnSpPr>
          <p:nvPr/>
        </p:nvCxnSpPr>
        <p:spPr>
          <a:xfrm>
            <a:off x="3781525" y="5034375"/>
            <a:ext cx="911100" cy="6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triangle"/>
          </a:ln>
        </p:spPr>
      </p:cxnSp>
      <p:pic>
        <p:nvPicPr>
          <p:cNvPr id="225" name="Google Shape;225;g83a19dabcb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50" y="4259000"/>
            <a:ext cx="1610100" cy="1191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83a19dabcb_0_22"/>
          <p:cNvCxnSpPr/>
          <p:nvPr/>
        </p:nvCxnSpPr>
        <p:spPr>
          <a:xfrm>
            <a:off x="3645900" y="2561125"/>
            <a:ext cx="848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227" name="Google Shape;227;g83a19dabcb_0_22"/>
          <p:cNvSpPr txBox="1"/>
          <p:nvPr/>
        </p:nvSpPr>
        <p:spPr>
          <a:xfrm>
            <a:off x="4571375" y="1690075"/>
            <a:ext cx="1839300" cy="17421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Спросить “друга”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83a19dabcb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188" y="1773025"/>
            <a:ext cx="1705650" cy="12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83a19dabcb_0_22"/>
          <p:cNvSpPr txBox="1"/>
          <p:nvPr/>
        </p:nvSpPr>
        <p:spPr>
          <a:xfrm>
            <a:off x="7563900" y="4171375"/>
            <a:ext cx="1999200" cy="17271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83a19dabcb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2625" y="4259000"/>
            <a:ext cx="1839301" cy="126855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83a19dabcb_0_22"/>
          <p:cNvSpPr txBox="1"/>
          <p:nvPr/>
        </p:nvSpPr>
        <p:spPr>
          <a:xfrm>
            <a:off x="7563900" y="1601100"/>
            <a:ext cx="1999200" cy="1812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Поискать ответ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83a19dabcb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2625" y="1686825"/>
            <a:ext cx="1839301" cy="1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83a19dabcb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3000" y="4235697"/>
            <a:ext cx="1464600" cy="131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83a19dabcb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9225" y="1724150"/>
            <a:ext cx="1282775" cy="15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a3c9035df_0_6"/>
          <p:cNvSpPr txBox="1"/>
          <p:nvPr>
            <p:ph type="title"/>
          </p:nvPr>
        </p:nvSpPr>
        <p:spPr>
          <a:xfrm>
            <a:off x="690847" y="460070"/>
            <a:ext cx="10810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что обратить внимание в ДЗ 1?</a:t>
            </a:r>
            <a:endParaRPr/>
          </a:p>
        </p:txBody>
      </p:sp>
      <p:sp>
        <p:nvSpPr>
          <p:cNvPr id="238" name="Google Shape;238;g8a3c9035df_0_6"/>
          <p:cNvSpPr txBox="1"/>
          <p:nvPr>
            <p:ph idx="1" type="body"/>
          </p:nvPr>
        </p:nvSpPr>
        <p:spPr>
          <a:xfrm>
            <a:off x="7080125" y="1974813"/>
            <a:ext cx="3909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Определитесь с уровнем </a:t>
            </a:r>
            <a:r>
              <a:rPr lang="ru-RU"/>
              <a:t>абстракции</a:t>
            </a:r>
            <a:endParaRPr/>
          </a:p>
        </p:txBody>
      </p:sp>
      <p:sp>
        <p:nvSpPr>
          <p:cNvPr id="239" name="Google Shape;239;g8a3c9035df_0_6"/>
          <p:cNvSpPr txBox="1"/>
          <p:nvPr>
            <p:ph idx="1" type="body"/>
          </p:nvPr>
        </p:nvSpPr>
        <p:spPr>
          <a:xfrm>
            <a:off x="703175" y="1785450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1.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240" name="Google Shape;240;g8a3c9035df_0_6"/>
          <p:cNvSpPr txBox="1"/>
          <p:nvPr>
            <p:ph idx="1" type="body"/>
          </p:nvPr>
        </p:nvSpPr>
        <p:spPr>
          <a:xfrm>
            <a:off x="1343300" y="1927475"/>
            <a:ext cx="3909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Взгляд на карту  должен давать понимание структуры продукта</a:t>
            </a:r>
            <a:endParaRPr/>
          </a:p>
        </p:txBody>
      </p:sp>
      <p:sp>
        <p:nvSpPr>
          <p:cNvPr id="241" name="Google Shape;241;g8a3c9035df_0_6"/>
          <p:cNvSpPr txBox="1"/>
          <p:nvPr>
            <p:ph idx="1" type="body"/>
          </p:nvPr>
        </p:nvSpPr>
        <p:spPr>
          <a:xfrm>
            <a:off x="703163" y="3904200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2.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242" name="Google Shape;242;g8a3c9035df_0_6"/>
          <p:cNvSpPr txBox="1"/>
          <p:nvPr>
            <p:ph idx="1" type="body"/>
          </p:nvPr>
        </p:nvSpPr>
        <p:spPr>
          <a:xfrm>
            <a:off x="6554525" y="18801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3</a:t>
            </a:r>
            <a:r>
              <a:rPr lang="ru-RU" sz="3000">
                <a:solidFill>
                  <a:srgbClr val="6E32E0"/>
                </a:solidFill>
              </a:rPr>
              <a:t>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243" name="Google Shape;243;g8a3c9035df_0_6"/>
          <p:cNvSpPr txBox="1"/>
          <p:nvPr>
            <p:ph idx="1" type="body"/>
          </p:nvPr>
        </p:nvSpPr>
        <p:spPr>
          <a:xfrm>
            <a:off x="1260425" y="3846025"/>
            <a:ext cx="3909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Модули надо </a:t>
            </a:r>
            <a:r>
              <a:rPr lang="ru-RU"/>
              <a:t>располагать</a:t>
            </a:r>
            <a:r>
              <a:rPr lang="ru-RU"/>
              <a:t> на своем уровне</a:t>
            </a:r>
            <a:endParaRPr/>
          </a:p>
        </p:txBody>
      </p:sp>
      <p:sp>
        <p:nvSpPr>
          <p:cNvPr id="244" name="Google Shape;244;g8a3c9035df_0_6"/>
          <p:cNvSpPr txBox="1"/>
          <p:nvPr>
            <p:ph idx="1" type="body"/>
          </p:nvPr>
        </p:nvSpPr>
        <p:spPr>
          <a:xfrm>
            <a:off x="7201925" y="3809375"/>
            <a:ext cx="39096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Постарайтесь выделить блок с функциями администрирования</a:t>
            </a:r>
            <a:endParaRPr/>
          </a:p>
        </p:txBody>
      </p:sp>
      <p:sp>
        <p:nvSpPr>
          <p:cNvPr id="245" name="Google Shape;245;g8a3c9035df_0_6"/>
          <p:cNvSpPr txBox="1"/>
          <p:nvPr>
            <p:ph idx="1" type="body"/>
          </p:nvPr>
        </p:nvSpPr>
        <p:spPr>
          <a:xfrm>
            <a:off x="6554525" y="3751200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4</a:t>
            </a:r>
            <a:r>
              <a:rPr lang="ru-RU" sz="3000">
                <a:solidFill>
                  <a:srgbClr val="6E32E0"/>
                </a:solidFill>
              </a:rPr>
              <a:t>.</a:t>
            </a:r>
            <a:endParaRPr sz="3000">
              <a:solidFill>
                <a:srgbClr val="6E32E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242ebb4e8_0_0"/>
          <p:cNvSpPr txBox="1"/>
          <p:nvPr>
            <p:ph type="title"/>
          </p:nvPr>
        </p:nvSpPr>
        <p:spPr>
          <a:xfrm>
            <a:off x="690847" y="460070"/>
            <a:ext cx="10810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что обратить внимание в работе?</a:t>
            </a:r>
            <a:endParaRPr/>
          </a:p>
        </p:txBody>
      </p:sp>
      <p:sp>
        <p:nvSpPr>
          <p:cNvPr id="251" name="Google Shape;251;g7242ebb4e8_0_0"/>
          <p:cNvSpPr txBox="1"/>
          <p:nvPr>
            <p:ph idx="1" type="body"/>
          </p:nvPr>
        </p:nvSpPr>
        <p:spPr>
          <a:xfrm>
            <a:off x="1394350" y="1880125"/>
            <a:ext cx="3909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Персонализируйте </a:t>
            </a:r>
            <a:r>
              <a:rPr lang="ru-RU"/>
              <a:t>вопросы</a:t>
            </a:r>
            <a:endParaRPr/>
          </a:p>
        </p:txBody>
      </p:sp>
      <p:sp>
        <p:nvSpPr>
          <p:cNvPr id="252" name="Google Shape;252;g7242ebb4e8_0_0"/>
          <p:cNvSpPr txBox="1"/>
          <p:nvPr>
            <p:ph idx="1" type="body"/>
          </p:nvPr>
        </p:nvSpPr>
        <p:spPr>
          <a:xfrm>
            <a:off x="703175" y="1785450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1.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253" name="Google Shape;253;g7242ebb4e8_0_0"/>
          <p:cNvSpPr txBox="1"/>
          <p:nvPr>
            <p:ph idx="1" type="body"/>
          </p:nvPr>
        </p:nvSpPr>
        <p:spPr>
          <a:xfrm>
            <a:off x="1426150" y="3123750"/>
            <a:ext cx="3909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Задавать один вопрос за раз</a:t>
            </a:r>
            <a:endParaRPr/>
          </a:p>
        </p:txBody>
      </p:sp>
      <p:sp>
        <p:nvSpPr>
          <p:cNvPr id="254" name="Google Shape;254;g7242ebb4e8_0_0"/>
          <p:cNvSpPr txBox="1"/>
          <p:nvPr>
            <p:ph idx="1" type="body"/>
          </p:nvPr>
        </p:nvSpPr>
        <p:spPr>
          <a:xfrm>
            <a:off x="734963" y="302907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2.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255" name="Google Shape;255;g7242ebb4e8_0_0"/>
          <p:cNvSpPr txBox="1"/>
          <p:nvPr>
            <p:ph idx="1" type="body"/>
          </p:nvPr>
        </p:nvSpPr>
        <p:spPr>
          <a:xfrm>
            <a:off x="7547450" y="1927470"/>
            <a:ext cx="3909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Учитывать жизненный путь задачи</a:t>
            </a:r>
            <a:endParaRPr/>
          </a:p>
        </p:txBody>
      </p:sp>
      <p:sp>
        <p:nvSpPr>
          <p:cNvPr id="256" name="Google Shape;256;g7242ebb4e8_0_0"/>
          <p:cNvSpPr txBox="1"/>
          <p:nvPr>
            <p:ph idx="1" type="body"/>
          </p:nvPr>
        </p:nvSpPr>
        <p:spPr>
          <a:xfrm>
            <a:off x="6856275" y="1832788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4.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257" name="Google Shape;257;g7242ebb4e8_0_0"/>
          <p:cNvSpPr txBox="1"/>
          <p:nvPr>
            <p:ph idx="1" type="body"/>
          </p:nvPr>
        </p:nvSpPr>
        <p:spPr>
          <a:xfrm>
            <a:off x="7547450" y="3123750"/>
            <a:ext cx="3909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Отделять главное от второстепенного</a:t>
            </a:r>
            <a:endParaRPr/>
          </a:p>
        </p:txBody>
      </p:sp>
      <p:sp>
        <p:nvSpPr>
          <p:cNvPr id="258" name="Google Shape;258;g7242ebb4e8_0_0"/>
          <p:cNvSpPr txBox="1"/>
          <p:nvPr>
            <p:ph idx="1" type="body"/>
          </p:nvPr>
        </p:nvSpPr>
        <p:spPr>
          <a:xfrm>
            <a:off x="6856263" y="302907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5.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259" name="Google Shape;259;g7242ebb4e8_0_0"/>
          <p:cNvSpPr txBox="1"/>
          <p:nvPr>
            <p:ph idx="1" type="body"/>
          </p:nvPr>
        </p:nvSpPr>
        <p:spPr>
          <a:xfrm>
            <a:off x="1394350" y="4294175"/>
            <a:ext cx="3909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Уточнять сразу, е</a:t>
            </a:r>
            <a:r>
              <a:rPr lang="ru-RU"/>
              <a:t>сли может возникнуть недопонимание</a:t>
            </a:r>
            <a:endParaRPr/>
          </a:p>
        </p:txBody>
      </p:sp>
      <p:sp>
        <p:nvSpPr>
          <p:cNvPr id="260" name="Google Shape;260;g7242ebb4e8_0_0"/>
          <p:cNvSpPr txBox="1"/>
          <p:nvPr>
            <p:ph idx="1" type="body"/>
          </p:nvPr>
        </p:nvSpPr>
        <p:spPr>
          <a:xfrm>
            <a:off x="703175" y="4199500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3.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261" name="Google Shape;261;g7242ebb4e8_0_0"/>
          <p:cNvSpPr txBox="1"/>
          <p:nvPr>
            <p:ph idx="1" type="body"/>
          </p:nvPr>
        </p:nvSpPr>
        <p:spPr>
          <a:xfrm>
            <a:off x="7515650" y="4341500"/>
            <a:ext cx="39096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Информировать в личном сообщении с подтверждением</a:t>
            </a:r>
            <a:endParaRPr/>
          </a:p>
        </p:txBody>
      </p:sp>
      <p:sp>
        <p:nvSpPr>
          <p:cNvPr id="262" name="Google Shape;262;g7242ebb4e8_0_0"/>
          <p:cNvSpPr txBox="1"/>
          <p:nvPr>
            <p:ph idx="1" type="body"/>
          </p:nvPr>
        </p:nvSpPr>
        <p:spPr>
          <a:xfrm>
            <a:off x="6824475" y="42468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E32E0"/>
                </a:solidFill>
              </a:rPr>
              <a:t>6.</a:t>
            </a:r>
            <a:endParaRPr sz="3000">
              <a:solidFill>
                <a:srgbClr val="6E32E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2bc5f47c_0_1"/>
          <p:cNvSpPr txBox="1"/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Немного рефлексии</a:t>
            </a:r>
            <a:endParaRPr/>
          </a:p>
        </p:txBody>
      </p:sp>
      <p:sp>
        <p:nvSpPr>
          <p:cNvPr id="268" name="Google Shape;268;g7d2bc5f47c_0_1"/>
          <p:cNvSpPr txBox="1"/>
          <p:nvPr>
            <p:ph idx="1" type="body"/>
          </p:nvPr>
        </p:nvSpPr>
        <p:spPr>
          <a:xfrm>
            <a:off x="6705000" y="2800625"/>
            <a:ext cx="46812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Что было самым главным ?</a:t>
            </a:r>
            <a:endParaRPr/>
          </a:p>
        </p:txBody>
      </p:sp>
      <p:sp>
        <p:nvSpPr>
          <p:cNvPr id="269" name="Google Shape;269;g7d2bc5f47c_0_1"/>
          <p:cNvSpPr txBox="1"/>
          <p:nvPr/>
        </p:nvSpPr>
        <p:spPr>
          <a:xfrm>
            <a:off x="6632050" y="3553050"/>
            <a:ext cx="54870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   </a:t>
            </a:r>
            <a:r>
              <a:rPr lang="ru-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показалось наиболее    интересным?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3a19dabcb_0_158"/>
          <p:cNvSpPr txBox="1"/>
          <p:nvPr>
            <p:ph type="title"/>
          </p:nvPr>
        </p:nvSpPr>
        <p:spPr>
          <a:xfrm>
            <a:off x="462247" y="2738849"/>
            <a:ext cx="35055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ru-RU"/>
              <a:t>Цели спринта</a:t>
            </a:r>
            <a:endParaRPr/>
          </a:p>
        </p:txBody>
      </p:sp>
      <p:sp>
        <p:nvSpPr>
          <p:cNvPr id="275" name="Google Shape;275;g83a19dabcb_0_158"/>
          <p:cNvSpPr txBox="1"/>
          <p:nvPr>
            <p:ph idx="1" type="body"/>
          </p:nvPr>
        </p:nvSpPr>
        <p:spPr>
          <a:xfrm>
            <a:off x="4534825" y="723300"/>
            <a:ext cx="74712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200"/>
              <a:buAutoNum type="arabicPeriod"/>
            </a:pPr>
            <a:r>
              <a:rPr lang="ru-RU">
                <a:solidFill>
                  <a:srgbClr val="0000FF"/>
                </a:solidFill>
              </a:rPr>
              <a:t>Пройти первичный опрос  </a:t>
            </a:r>
            <a:r>
              <a:rPr lang="ru-RU">
                <a:solidFill>
                  <a:srgbClr val="0000FF"/>
                </a:solidFill>
              </a:rPr>
              <a:t>https://forms.gle/KxdkUwqniD5CbP2K8 </a:t>
            </a:r>
            <a:endParaRPr>
              <a:solidFill>
                <a:srgbClr val="0000FF"/>
              </a:solidFill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200"/>
              <a:buAutoNum type="arabicPeriod"/>
            </a:pPr>
            <a:r>
              <a:rPr lang="ru-RU">
                <a:solidFill>
                  <a:srgbClr val="0000FF"/>
                </a:solidFill>
              </a:rPr>
              <a:t>Добавиться в рабочий Slack каналы группы https://join.slack.com/t/gb0310/shared_invite/zt-i0rowq35-3ZgzHJ28jvIzT8YledGeQA Q </a:t>
            </a:r>
            <a:endParaRPr>
              <a:solidFill>
                <a:srgbClr val="0000FF"/>
              </a:solidFill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200"/>
              <a:buAutoNum type="arabicPeriod"/>
            </a:pPr>
            <a:r>
              <a:rPr lang="ru-RU">
                <a:solidFill>
                  <a:srgbClr val="0000FF"/>
                </a:solidFill>
              </a:rPr>
              <a:t>Добавиться в Telegram канал https://tele.gg/joinchat/HH-3REJrT_4kTX0H3uhOFA</a:t>
            </a:r>
            <a:endParaRPr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200"/>
              <a:buAutoNum type="arabicPeriod"/>
            </a:pPr>
            <a:r>
              <a:rPr lang="ru-RU">
                <a:solidFill>
                  <a:srgbClr val="0000FF"/>
                </a:solidFill>
              </a:rPr>
              <a:t>Провести декомпозицию продукта TestIT и составить его ментальную карту. </a:t>
            </a:r>
            <a:r>
              <a:rPr lang="ru-RU">
                <a:solidFill>
                  <a:srgbClr val="0000FF"/>
                </a:solidFill>
              </a:rPr>
              <a:t>	</a:t>
            </a:r>
            <a:endParaRPr>
              <a:solidFill>
                <a:srgbClr val="0000FF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○"/>
            </a:pPr>
            <a:r>
              <a:rPr lang="ru-RU" sz="2200">
                <a:solidFill>
                  <a:srgbClr val="0000FF"/>
                </a:solidFill>
              </a:rPr>
              <a:t>Не сайта, а именно программы</a:t>
            </a:r>
            <a:endParaRPr sz="2200">
              <a:solidFill>
                <a:srgbClr val="0000FF"/>
              </a:solidFill>
            </a:endParaRPr>
          </a:p>
          <a:p>
            <a:pPr indent="-3683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○"/>
            </a:pPr>
            <a:r>
              <a:rPr lang="ru-RU" sz="2200">
                <a:solidFill>
                  <a:srgbClr val="0000FF"/>
                </a:solidFill>
              </a:rPr>
              <a:t>1 карту(1 шт) всего продукта целиком</a:t>
            </a:r>
            <a:endParaRPr sz="2200">
              <a:solidFill>
                <a:srgbClr val="0000FF"/>
              </a:solidFill>
            </a:endParaRPr>
          </a:p>
          <a:p>
            <a:pPr indent="-3683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○"/>
            </a:pPr>
            <a:r>
              <a:rPr lang="ru-RU" sz="2200">
                <a:solidFill>
                  <a:srgbClr val="0000FF"/>
                </a:solidFill>
              </a:rPr>
              <a:t>сдавать файл формата “.xmind” (не архив)</a:t>
            </a:r>
            <a:endParaRPr sz="2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 amt="20000"/>
          </a:blip>
          <a:srcRect b="4859" l="0" r="0" t="2744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>
            <p:ph type="title"/>
          </p:nvPr>
        </p:nvSpPr>
        <p:spPr>
          <a:xfrm>
            <a:off x="690850" y="460075"/>
            <a:ext cx="10613700" cy="5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>
                <a:solidFill>
                  <a:schemeClr val="lt1"/>
                </a:solidFill>
              </a:rPr>
              <a:t>Вводная информация по стажировке.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>
                <a:solidFill>
                  <a:schemeClr val="lt1"/>
                </a:solidFill>
              </a:rPr>
              <a:t>Решение организационных вопросов.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>
                <a:solidFill>
                  <a:schemeClr val="lt1"/>
                </a:solidFill>
              </a:rPr>
              <a:t>Начало работы с продуктом.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000">
                <a:solidFill>
                  <a:schemeClr val="lt1"/>
                </a:solidFill>
              </a:rPr>
              <a:t>Руководитель стажировки 	- Александр </a:t>
            </a:r>
            <a:r>
              <a:rPr lang="ru-RU" sz="3000">
                <a:solidFill>
                  <a:schemeClr val="lt1"/>
                </a:solidFill>
              </a:rPr>
              <a:t>Павлов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br>
              <a:rPr lang="ru-RU" sz="3000">
                <a:solidFill>
                  <a:schemeClr val="lt1"/>
                </a:solidFill>
              </a:rPr>
            </a:br>
            <a:r>
              <a:rPr lang="ru-RU" sz="3000">
                <a:solidFill>
                  <a:schemeClr val="lt1"/>
                </a:solidFill>
              </a:rPr>
              <a:t>Наставники		- Юлия Сазонова			- Роман Богданов</a:t>
            </a:r>
            <a:endParaRPr sz="3000">
              <a:solidFill>
                <a:schemeClr val="lt1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000">
                <a:solidFill>
                  <a:schemeClr val="lt1"/>
                </a:solidFill>
              </a:rPr>
              <a:t>- Андрей Баронин			- Ольга Овечкина</a:t>
            </a:r>
            <a:endParaRPr sz="3000">
              <a:solidFill>
                <a:schemeClr val="lt1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000">
                <a:solidFill>
                  <a:schemeClr val="lt1"/>
                </a:solidFill>
              </a:rPr>
              <a:t>- </a:t>
            </a:r>
            <a:r>
              <a:rPr lang="ru-RU" sz="3000">
                <a:solidFill>
                  <a:schemeClr val="lt1"/>
                </a:solidFill>
              </a:rPr>
              <a:t>Иван Макаров			- Денис Скворцов</a:t>
            </a:r>
            <a:endParaRPr sz="3000">
              <a:solidFill>
                <a:schemeClr val="lt1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 sz="3000">
                <a:solidFill>
                  <a:schemeClr val="lt1"/>
                </a:solidFill>
              </a:rPr>
              <a:t>- Евгения Безлепкина	- Анна Ковалева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d2bc5f47c_0_6"/>
          <p:cNvSpPr txBox="1"/>
          <p:nvPr>
            <p:ph type="title"/>
          </p:nvPr>
        </p:nvSpPr>
        <p:spPr>
          <a:xfrm>
            <a:off x="690847" y="460070"/>
            <a:ext cx="10810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Что внутри ?</a:t>
            </a:r>
            <a:endParaRPr/>
          </a:p>
        </p:txBody>
      </p:sp>
      <p:sp>
        <p:nvSpPr>
          <p:cNvPr id="123" name="Google Shape;123;g7d2bc5f47c_0_6"/>
          <p:cNvSpPr txBox="1"/>
          <p:nvPr>
            <p:ph idx="1" type="body"/>
          </p:nvPr>
        </p:nvSpPr>
        <p:spPr>
          <a:xfrm>
            <a:off x="1394350" y="1688400"/>
            <a:ext cx="4137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“Воды” и </a:t>
            </a:r>
            <a:r>
              <a:rPr lang="ru-RU"/>
              <a:t>около предметных </a:t>
            </a:r>
            <a:r>
              <a:rPr lang="ru-RU"/>
              <a:t>разговоров</a:t>
            </a:r>
            <a:endParaRPr/>
          </a:p>
        </p:txBody>
      </p:sp>
      <p:sp>
        <p:nvSpPr>
          <p:cNvPr id="124" name="Google Shape;124;g7d2bc5f47c_0_6"/>
          <p:cNvSpPr txBox="1"/>
          <p:nvPr>
            <p:ph idx="1" type="body"/>
          </p:nvPr>
        </p:nvSpPr>
        <p:spPr>
          <a:xfrm>
            <a:off x="1382025" y="3045575"/>
            <a:ext cx="41376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Длинных лекция и </a:t>
            </a:r>
            <a:r>
              <a:rPr lang="ru-RU"/>
              <a:t>больших теоретические объяснений </a:t>
            </a:r>
            <a:r>
              <a:rPr lang="ru-RU"/>
              <a:t> </a:t>
            </a:r>
            <a:endParaRPr/>
          </a:p>
        </p:txBody>
      </p:sp>
      <p:sp>
        <p:nvSpPr>
          <p:cNvPr id="125" name="Google Shape;125;g7d2bc5f47c_0_6"/>
          <p:cNvSpPr txBox="1"/>
          <p:nvPr>
            <p:ph idx="1" type="body"/>
          </p:nvPr>
        </p:nvSpPr>
        <p:spPr>
          <a:xfrm>
            <a:off x="7127250" y="1593725"/>
            <a:ext cx="46446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Объяснение</a:t>
            </a:r>
            <a:r>
              <a:rPr lang="ru-RU"/>
              <a:t> текущих целей, уточнение задач, корректировка процессов.</a:t>
            </a:r>
            <a:endParaRPr/>
          </a:p>
        </p:txBody>
      </p:sp>
      <p:sp>
        <p:nvSpPr>
          <p:cNvPr id="126" name="Google Shape;126;g7d2bc5f47c_0_6"/>
          <p:cNvSpPr txBox="1"/>
          <p:nvPr>
            <p:ph idx="1" type="body"/>
          </p:nvPr>
        </p:nvSpPr>
        <p:spPr>
          <a:xfrm>
            <a:off x="7195175" y="4686775"/>
            <a:ext cx="47727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Внедрение в команду тестирования развивающегося </a:t>
            </a:r>
            <a:r>
              <a:rPr lang="ru-RU"/>
              <a:t>коммерческого</a:t>
            </a:r>
            <a:r>
              <a:rPr lang="ru-RU"/>
              <a:t> продукта.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7d2bc5f47c_0_6"/>
          <p:cNvSpPr txBox="1"/>
          <p:nvPr>
            <p:ph idx="1" type="body"/>
          </p:nvPr>
        </p:nvSpPr>
        <p:spPr>
          <a:xfrm>
            <a:off x="7127250" y="3140250"/>
            <a:ext cx="39096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Много практики по всем</a:t>
            </a:r>
            <a:r>
              <a:rPr lang="ru-RU"/>
              <a:t> рабочим активностям тестировщика</a:t>
            </a:r>
            <a:endParaRPr/>
          </a:p>
        </p:txBody>
      </p:sp>
      <p:sp>
        <p:nvSpPr>
          <p:cNvPr id="128" name="Google Shape;128;g7d2bc5f47c_0_6"/>
          <p:cNvSpPr txBox="1"/>
          <p:nvPr>
            <p:ph idx="1" type="body"/>
          </p:nvPr>
        </p:nvSpPr>
        <p:spPr>
          <a:xfrm>
            <a:off x="1382025" y="4686775"/>
            <a:ext cx="4363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Тестирование </a:t>
            </a:r>
            <a:r>
              <a:rPr lang="ru-RU"/>
              <a:t>используемого </a:t>
            </a:r>
            <a:r>
              <a:rPr lang="ru-RU"/>
              <a:t>всеми и стабильного продукта</a:t>
            </a:r>
            <a:r>
              <a:rPr lang="ru-RU"/>
              <a:t>  </a:t>
            </a:r>
            <a:endParaRPr/>
          </a:p>
        </p:txBody>
      </p:sp>
      <p:pic>
        <p:nvPicPr>
          <p:cNvPr id="129" name="Google Shape;129;g7d2bc5f47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63" y="1688409"/>
            <a:ext cx="1264884" cy="11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7d2bc5f47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63" y="3140259"/>
            <a:ext cx="1264884" cy="11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7d2bc5f47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63" y="4757434"/>
            <a:ext cx="1264884" cy="11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7d2bc5f47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947" y="1605738"/>
            <a:ext cx="1102310" cy="11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7d2bc5f47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947" y="3235238"/>
            <a:ext cx="1102310" cy="11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7d2bc5f47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97" y="4757413"/>
            <a:ext cx="1102310" cy="11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В этом уроке</a:t>
            </a:r>
            <a:endParaRPr/>
          </a:p>
        </p:txBody>
      </p:sp>
      <p:sp>
        <p:nvSpPr>
          <p:cNvPr id="140" name="Google Shape;140;p3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719999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Цели стажировки</a:t>
            </a:r>
            <a:endParaRPr/>
          </a:p>
          <a:p>
            <a:pPr indent="-330200" lvl="0" marL="719999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Формат проведения</a:t>
            </a:r>
            <a:endParaRPr/>
          </a:p>
          <a:p>
            <a:pPr indent="-330200" lvl="0" marL="719999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Спринт 1. Планирование</a:t>
            </a:r>
            <a:endParaRPr/>
          </a:p>
          <a:p>
            <a:pPr indent="-330200" lvl="0" marL="719999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Домашнее задание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>
            <p:ph type="title"/>
          </p:nvPr>
        </p:nvSpPr>
        <p:spPr>
          <a:xfrm>
            <a:off x="690847" y="692150"/>
            <a:ext cx="46812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Цели стажировки</a:t>
            </a:r>
            <a:endParaRPr/>
          </a:p>
        </p:txBody>
      </p:sp>
      <p:sp>
        <p:nvSpPr>
          <p:cNvPr id="146" name="Google Shape;146;p4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Получение реального опыта тестирования приложения </a:t>
            </a:r>
            <a:endParaRPr/>
          </a:p>
        </p:txBody>
      </p:sp>
      <p:sp>
        <p:nvSpPr>
          <p:cNvPr id="147" name="Google Shape;147;p4"/>
          <p:cNvSpPr txBox="1"/>
          <p:nvPr>
            <p:ph idx="2" type="body"/>
          </p:nvPr>
        </p:nvSpPr>
        <p:spPr>
          <a:xfrm>
            <a:off x="6788525" y="2642623"/>
            <a:ext cx="46812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/>
              <a:t>Закрепление на практике изученной теории по видам и подходам к тестированию</a:t>
            </a:r>
            <a:endParaRPr/>
          </a:p>
        </p:txBody>
      </p:sp>
      <p:sp>
        <p:nvSpPr>
          <p:cNvPr id="148" name="Google Shape;148;p4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/>
              <a:t>Закрепление работы с инструментами  тестирования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/>
          <p:nvPr>
            <p:ph type="title"/>
          </p:nvPr>
        </p:nvSpPr>
        <p:spPr>
          <a:xfrm>
            <a:off x="690847" y="460070"/>
            <a:ext cx="10810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Список задействованного ПО</a:t>
            </a:r>
            <a:endParaRPr/>
          </a:p>
        </p:txBody>
      </p:sp>
      <p:sp>
        <p:nvSpPr>
          <p:cNvPr id="154" name="Google Shape;154;p5"/>
          <p:cNvSpPr txBox="1"/>
          <p:nvPr>
            <p:ph idx="1" type="body"/>
          </p:nvPr>
        </p:nvSpPr>
        <p:spPr>
          <a:xfrm>
            <a:off x="1448650" y="1472025"/>
            <a:ext cx="3909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/>
              <a:t>TestIT - хранения тест-кейсов и чек-листов.</a:t>
            </a:r>
            <a:endParaRPr/>
          </a:p>
        </p:txBody>
      </p:sp>
      <p:sp>
        <p:nvSpPr>
          <p:cNvPr id="155" name="Google Shape;155;p5"/>
          <p:cNvSpPr txBox="1"/>
          <p:nvPr>
            <p:ph idx="1" type="body"/>
          </p:nvPr>
        </p:nvSpPr>
        <p:spPr>
          <a:xfrm>
            <a:off x="745150" y="1472025"/>
            <a:ext cx="703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6E32E0"/>
                </a:solidFill>
              </a:rPr>
              <a:t>1.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156" name="Google Shape;156;p5"/>
          <p:cNvSpPr txBox="1"/>
          <p:nvPr>
            <p:ph idx="1" type="body"/>
          </p:nvPr>
        </p:nvSpPr>
        <p:spPr>
          <a:xfrm>
            <a:off x="1436325" y="2569688"/>
            <a:ext cx="42222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Slack, Telegram - коммуникация</a:t>
            </a:r>
            <a:endParaRPr/>
          </a:p>
        </p:txBody>
      </p:sp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745150" y="25872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6E32E0"/>
                </a:solidFill>
              </a:rPr>
              <a:t>2.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158" name="Google Shape;158;p5"/>
          <p:cNvSpPr txBox="1"/>
          <p:nvPr>
            <p:ph idx="1" type="body"/>
          </p:nvPr>
        </p:nvSpPr>
        <p:spPr>
          <a:xfrm>
            <a:off x="7519800" y="1446825"/>
            <a:ext cx="44328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LanguageTool, Lighthouse и др. - маленькие </a:t>
            </a:r>
            <a:r>
              <a:rPr lang="ru-RU"/>
              <a:t>помощники</a:t>
            </a:r>
            <a:r>
              <a:rPr lang="ru-RU"/>
              <a:t>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59" name="Google Shape;159;p5"/>
          <p:cNvSpPr txBox="1"/>
          <p:nvPr>
            <p:ph idx="1" type="body"/>
          </p:nvPr>
        </p:nvSpPr>
        <p:spPr>
          <a:xfrm>
            <a:off x="6816300" y="147827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6E32E0"/>
                </a:solidFill>
              </a:rPr>
              <a:t>5.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160" name="Google Shape;160;p5"/>
          <p:cNvSpPr txBox="1"/>
          <p:nvPr>
            <p:ph idx="1" type="body"/>
          </p:nvPr>
        </p:nvSpPr>
        <p:spPr>
          <a:xfrm>
            <a:off x="7519800" y="3657475"/>
            <a:ext cx="3909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Postman - проверка запросов Swagger API.</a:t>
            </a:r>
            <a:endParaRPr/>
          </a:p>
        </p:txBody>
      </p: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6816300" y="365747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6E32E0"/>
                </a:solidFill>
              </a:rPr>
              <a:t>7.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1448650" y="3661924"/>
            <a:ext cx="42222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Xmind и </a:t>
            </a:r>
            <a:r>
              <a:rPr lang="ru-RU"/>
              <a:t>coggle.it</a:t>
            </a:r>
            <a:r>
              <a:rPr lang="ru-RU"/>
              <a:t> - построение mind map и декомпозиция.</a:t>
            </a:r>
            <a:endParaRPr/>
          </a:p>
        </p:txBody>
      </p:sp>
      <p:sp>
        <p:nvSpPr>
          <p:cNvPr id="163" name="Google Shape;163;p5"/>
          <p:cNvSpPr txBox="1"/>
          <p:nvPr>
            <p:ph idx="1" type="body"/>
          </p:nvPr>
        </p:nvSpPr>
        <p:spPr>
          <a:xfrm>
            <a:off x="745150" y="3661913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6E32E0"/>
                </a:solidFill>
              </a:rPr>
              <a:t>3.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164" name="Google Shape;164;p5"/>
          <p:cNvSpPr txBox="1"/>
          <p:nvPr>
            <p:ph idx="1" type="body"/>
          </p:nvPr>
        </p:nvSpPr>
        <p:spPr>
          <a:xfrm>
            <a:off x="1436325" y="4754125"/>
            <a:ext cx="40941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Nimbus ScreenShoter, Monosnap - создание скриншотов и запись видео.</a:t>
            </a:r>
            <a:endParaRPr/>
          </a:p>
        </p:txBody>
      </p:sp>
      <p:sp>
        <p:nvSpPr>
          <p:cNvPr id="165" name="Google Shape;165;p5"/>
          <p:cNvSpPr txBox="1"/>
          <p:nvPr>
            <p:ph idx="1" type="body"/>
          </p:nvPr>
        </p:nvSpPr>
        <p:spPr>
          <a:xfrm>
            <a:off x="745150" y="47541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6E32E0"/>
                </a:solidFill>
              </a:rPr>
              <a:t>4.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166" name="Google Shape;166;p5"/>
          <p:cNvSpPr txBox="1"/>
          <p:nvPr>
            <p:ph idx="1" type="body"/>
          </p:nvPr>
        </p:nvSpPr>
        <p:spPr>
          <a:xfrm>
            <a:off x="7569950" y="2560850"/>
            <a:ext cx="3909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Jira и </a:t>
            </a:r>
            <a:r>
              <a:rPr lang="ru-RU"/>
              <a:t>Confluence</a:t>
            </a:r>
            <a:r>
              <a:rPr lang="ru-RU"/>
              <a:t>- багтрекер и База знаний.</a:t>
            </a:r>
            <a:endParaRPr/>
          </a:p>
        </p:txBody>
      </p:sp>
      <p:sp>
        <p:nvSpPr>
          <p:cNvPr id="167" name="Google Shape;167;p5"/>
          <p:cNvSpPr txBox="1"/>
          <p:nvPr>
            <p:ph idx="1" type="body"/>
          </p:nvPr>
        </p:nvSpPr>
        <p:spPr>
          <a:xfrm>
            <a:off x="6816300" y="25872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6E32E0"/>
                </a:solidFill>
              </a:rPr>
              <a:t>6.</a:t>
            </a:r>
            <a:endParaRPr sz="3000">
              <a:solidFill>
                <a:srgbClr val="6E32E0"/>
              </a:solidFill>
            </a:endParaRPr>
          </a:p>
        </p:txBody>
      </p:sp>
      <p:sp>
        <p:nvSpPr>
          <p:cNvPr id="168" name="Google Shape;168;p5"/>
          <p:cNvSpPr txBox="1"/>
          <p:nvPr>
            <p:ph idx="1" type="body"/>
          </p:nvPr>
        </p:nvSpPr>
        <p:spPr>
          <a:xfrm>
            <a:off x="7519800" y="4770875"/>
            <a:ext cx="3909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Fiddler, JMeter - изучение и генерация трафика.</a:t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6816300" y="47541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6E32E0"/>
                </a:solidFill>
              </a:rPr>
              <a:t>8.</a:t>
            </a:r>
            <a:endParaRPr sz="3000">
              <a:solidFill>
                <a:srgbClr val="6E32E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Формат проведения.</a:t>
            </a:r>
            <a:endParaRPr/>
          </a:p>
        </p:txBody>
      </p:sp>
      <p:sp>
        <p:nvSpPr>
          <p:cNvPr id="175" name="Google Shape;175;p6"/>
          <p:cNvSpPr txBox="1"/>
          <p:nvPr>
            <p:ph idx="1" type="body"/>
          </p:nvPr>
        </p:nvSpPr>
        <p:spPr>
          <a:xfrm>
            <a:off x="1303425" y="2219700"/>
            <a:ext cx="3909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Kanban команды порядка 10-11</a:t>
            </a:r>
            <a:r>
              <a:rPr lang="ru-RU"/>
              <a:t> человек</a:t>
            </a:r>
            <a:r>
              <a:rPr lang="ru-RU"/>
              <a:t>.</a:t>
            </a:r>
            <a:endParaRPr/>
          </a:p>
        </p:txBody>
      </p:sp>
      <p:sp>
        <p:nvSpPr>
          <p:cNvPr id="176" name="Google Shape;176;p6"/>
          <p:cNvSpPr txBox="1"/>
          <p:nvPr>
            <p:ph idx="1" type="body"/>
          </p:nvPr>
        </p:nvSpPr>
        <p:spPr>
          <a:xfrm>
            <a:off x="612250" y="21250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FFFFFF"/>
                </a:solidFill>
              </a:rPr>
              <a:t>1.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7" name="Google Shape;177;p6"/>
          <p:cNvSpPr txBox="1"/>
          <p:nvPr>
            <p:ph idx="1" type="body"/>
          </p:nvPr>
        </p:nvSpPr>
        <p:spPr>
          <a:xfrm>
            <a:off x="1426125" y="3778800"/>
            <a:ext cx="39096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Спринт -1 неделя. Всего 8 спринтов до завершения проекта.</a:t>
            </a:r>
            <a:endParaRPr/>
          </a:p>
        </p:txBody>
      </p:sp>
      <p:sp>
        <p:nvSpPr>
          <p:cNvPr id="178" name="Google Shape;178;p6"/>
          <p:cNvSpPr txBox="1"/>
          <p:nvPr>
            <p:ph idx="1" type="body"/>
          </p:nvPr>
        </p:nvSpPr>
        <p:spPr>
          <a:xfrm>
            <a:off x="734950" y="36841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FFFFFF"/>
                </a:solidFill>
              </a:rPr>
              <a:t>2.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9" name="Google Shape;179;p6"/>
          <p:cNvSpPr txBox="1"/>
          <p:nvPr>
            <p:ph idx="1" type="body"/>
          </p:nvPr>
        </p:nvSpPr>
        <p:spPr>
          <a:xfrm>
            <a:off x="7424725" y="2219700"/>
            <a:ext cx="39096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В конце спринта Ретроспектива и Планирование.</a:t>
            </a:r>
            <a:endParaRPr/>
          </a:p>
        </p:txBody>
      </p:sp>
      <p:sp>
        <p:nvSpPr>
          <p:cNvPr id="180" name="Google Shape;180;p6"/>
          <p:cNvSpPr txBox="1"/>
          <p:nvPr>
            <p:ph idx="1" type="body"/>
          </p:nvPr>
        </p:nvSpPr>
        <p:spPr>
          <a:xfrm>
            <a:off x="6733550" y="21250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FFFFFF"/>
                </a:solidFill>
              </a:rPr>
              <a:t>3.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1" name="Google Shape;181;p6"/>
          <p:cNvSpPr txBox="1"/>
          <p:nvPr>
            <p:ph idx="1" type="body"/>
          </p:nvPr>
        </p:nvSpPr>
        <p:spPr>
          <a:xfrm>
            <a:off x="7547425" y="3778800"/>
            <a:ext cx="39096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Kanban доска в Jira.</a:t>
            </a:r>
            <a:endParaRPr/>
          </a:p>
        </p:txBody>
      </p:sp>
      <p:sp>
        <p:nvSpPr>
          <p:cNvPr id="182" name="Google Shape;182;p6"/>
          <p:cNvSpPr txBox="1"/>
          <p:nvPr>
            <p:ph idx="1" type="body"/>
          </p:nvPr>
        </p:nvSpPr>
        <p:spPr>
          <a:xfrm>
            <a:off x="6856250" y="3684125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FFFFFF"/>
                </a:solidFill>
              </a:rPr>
              <a:t>4.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3" name="Google Shape;183;p6"/>
          <p:cNvSpPr txBox="1"/>
          <p:nvPr>
            <p:ph idx="1" type="body"/>
          </p:nvPr>
        </p:nvSpPr>
        <p:spPr>
          <a:xfrm>
            <a:off x="7547425" y="4548425"/>
            <a:ext cx="39096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Тесты в TestIT</a:t>
            </a:r>
            <a:r>
              <a:rPr lang="ru-RU"/>
              <a:t>.</a:t>
            </a:r>
            <a:endParaRPr/>
          </a:p>
        </p:txBody>
      </p:sp>
      <p:sp>
        <p:nvSpPr>
          <p:cNvPr id="184" name="Google Shape;184;p6"/>
          <p:cNvSpPr txBox="1"/>
          <p:nvPr>
            <p:ph idx="1" type="body"/>
          </p:nvPr>
        </p:nvSpPr>
        <p:spPr>
          <a:xfrm>
            <a:off x="6856250" y="4453750"/>
            <a:ext cx="703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sz="3000">
                <a:solidFill>
                  <a:srgbClr val="FFFFFF"/>
                </a:solidFill>
              </a:rPr>
              <a:t>5</a:t>
            </a:r>
            <a:r>
              <a:rPr lang="ru-RU" sz="3000">
                <a:solidFill>
                  <a:srgbClr val="FFFFFF"/>
                </a:solidFill>
              </a:rPr>
              <a:t>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Главные вопросы</a:t>
            </a:r>
            <a:endParaRPr/>
          </a:p>
        </p:txBody>
      </p:sp>
      <p:sp>
        <p:nvSpPr>
          <p:cNvPr id="190" name="Google Shape;190;p7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Почему именно такой размер команд?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Почему  Kanban?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Почему недельные спринты?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Какие еще отличия от классического Kanban?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/>
          <p:nvPr>
            <p:ph type="title"/>
          </p:nvPr>
        </p:nvSpPr>
        <p:spPr>
          <a:xfrm>
            <a:off x="571700" y="145626"/>
            <a:ext cx="46812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Вводные данные</a:t>
            </a:r>
            <a:endParaRPr/>
          </a:p>
        </p:txBody>
      </p:sp>
      <p:sp>
        <p:nvSpPr>
          <p:cNvPr id="196" name="Google Shape;196;p8"/>
          <p:cNvSpPr txBox="1"/>
          <p:nvPr>
            <p:ph idx="1" type="body"/>
          </p:nvPr>
        </p:nvSpPr>
        <p:spPr>
          <a:xfrm>
            <a:off x="571671" y="1460737"/>
            <a:ext cx="46812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В компанию GeekQA обратилась команда TestIT с предложением начать тестирование их одноименный продукт. До этого момента команда GeekQA подобное ПО не тестировала. В команде есть новичок Макс. Он только что пришел в компанию и это его первый проект.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FF0A05"/>
                </a:solidFill>
              </a:rPr>
              <a:t>Цель спринта </a:t>
            </a:r>
            <a:r>
              <a:rPr lang="ru-RU"/>
              <a:t>—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Знакомство с продуктом TestIT.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A05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750" y="0"/>
            <a:ext cx="6086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